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38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10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29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66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25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81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69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1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52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79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296DB-6384-459F-96AF-B8EBF5FBFE1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68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61246" y="-63355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Coasts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98786"/>
              </p:ext>
            </p:extLst>
          </p:nvPr>
        </p:nvGraphicFramePr>
        <p:xfrm>
          <a:off x="44866" y="5007320"/>
          <a:ext cx="302073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447">
                  <a:extLst>
                    <a:ext uri="{9D8B030D-6E8A-4147-A177-3AD203B41FA5}">
                      <a16:colId xmlns:a16="http://schemas.microsoft.com/office/drawing/2014/main" val="2904597997"/>
                    </a:ext>
                  </a:extLst>
                </a:gridCol>
                <a:gridCol w="2206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943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 of erosion </a:t>
                      </a:r>
                      <a:r>
                        <a:rPr lang="en-GB" sz="9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674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Hydraulic pressure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Waves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compress pockets of air in cracks in a cliff, causing the crack to widen, breaking off rock.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308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Abrasion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Eroded material is hurled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scrapes against the cliff, breaking off rock.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674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Attrition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Eroded material in the sea, hit into each other breaking down into smaller pieces.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448949"/>
                  </a:ext>
                </a:extLst>
              </a:tr>
              <a:tr h="223943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Cliffs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e.g. chalk dissolve in seawater.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93069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935143"/>
              </p:ext>
            </p:extLst>
          </p:nvPr>
        </p:nvGraphicFramePr>
        <p:xfrm>
          <a:off x="49517" y="2921755"/>
          <a:ext cx="3020569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933">
                  <a:extLst>
                    <a:ext uri="{9D8B030D-6E8A-4147-A177-3AD203B41FA5}">
                      <a16:colId xmlns:a16="http://schemas.microsoft.com/office/drawing/2014/main" val="2991168149"/>
                    </a:ext>
                  </a:extLst>
                </a:gridCol>
                <a:gridCol w="2039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061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Wave features</a:t>
                      </a:r>
                      <a:r>
                        <a:rPr lang="en-GB" sz="900" i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341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Swash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Movement of a wave up the beach.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direction is dependent upon the wind direction.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116242"/>
                  </a:ext>
                </a:extLst>
              </a:tr>
              <a:tr h="336975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Backwash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Movement of a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wave back down the beach, this happens at 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r>
                        <a:rPr lang="en-GB" sz="900" baseline="30000" dirty="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975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Constructive wave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a strong swash and weak backwash; they cause deposition.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975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Destructive wave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a weak swash and strong back wash;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they cause erosion.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610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Fetch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distance a wave has travelled.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88688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71450"/>
              </p:ext>
            </p:extLst>
          </p:nvPr>
        </p:nvGraphicFramePr>
        <p:xfrm>
          <a:off x="3117927" y="3929922"/>
          <a:ext cx="2915569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830">
                  <a:extLst>
                    <a:ext uri="{9D8B030D-6E8A-4147-A177-3AD203B41FA5}">
                      <a16:colId xmlns:a16="http://schemas.microsoft.com/office/drawing/2014/main" val="1153172813"/>
                    </a:ext>
                  </a:extLst>
                </a:gridCol>
                <a:gridCol w="2239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Wave cut platforms </a:t>
                      </a:r>
                      <a:r>
                        <a:rPr lang="en-GB" sz="9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Wave cut notch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These form at the foot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a cliff due to erosion. This undercuts the cliff above leaving it unsupported.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Wave cut platform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 the unsupported cliff collapses, the process repeats and the cliff retreats leaving a sloping wave cut platform.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716750"/>
              </p:ext>
            </p:extLst>
          </p:nvPr>
        </p:nvGraphicFramePr>
        <p:xfrm>
          <a:off x="3128209" y="2379404"/>
          <a:ext cx="2905287" cy="1471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484">
                  <a:extLst>
                    <a:ext uri="{9D8B030D-6E8A-4147-A177-3AD203B41FA5}">
                      <a16:colId xmlns:a16="http://schemas.microsoft.com/office/drawing/2014/main" val="1043731392"/>
                    </a:ext>
                  </a:extLst>
                </a:gridCol>
                <a:gridCol w="2124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Headlands and bays</a:t>
                      </a:r>
                      <a:r>
                        <a:rPr lang="en-GB" sz="9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Geology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 rock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types e.g. resistant rock such as granite, and less resistant rock such as clay.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512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Resistant rock which is not easily eroded so sticks out to sea.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Soft rock which is easily eroded so retreats to form a bay.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1052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748392"/>
              </p:ext>
            </p:extLst>
          </p:nvPr>
        </p:nvGraphicFramePr>
        <p:xfrm>
          <a:off x="6095933" y="1680443"/>
          <a:ext cx="298682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761">
                  <a:extLst>
                    <a:ext uri="{9D8B030D-6E8A-4147-A177-3AD203B41FA5}">
                      <a16:colId xmlns:a16="http://schemas.microsoft.com/office/drawing/2014/main" val="2154918052"/>
                    </a:ext>
                  </a:extLst>
                </a:gridCol>
                <a:gridCol w="2212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Spits </a:t>
                      </a:r>
                      <a:r>
                        <a:rPr lang="en-GB" sz="900" i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in coastline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Leads to material transported by longshore drift being deposited into the sea, forming a spit.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90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Hooked ends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on a spit due to a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change in the direction of the </a:t>
                      </a: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prevailing wind.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182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Salt marsh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area of salty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marshland found behind a spit, which has dried out as the sea can no longer reach this area. 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784635"/>
              </p:ext>
            </p:extLst>
          </p:nvPr>
        </p:nvGraphicFramePr>
        <p:xfrm>
          <a:off x="6091618" y="53242"/>
          <a:ext cx="2991135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632">
                  <a:extLst>
                    <a:ext uri="{9D8B030D-6E8A-4147-A177-3AD203B41FA5}">
                      <a16:colId xmlns:a16="http://schemas.microsoft.com/office/drawing/2014/main" val="1043731392"/>
                    </a:ext>
                  </a:extLst>
                </a:gridCol>
                <a:gridCol w="2047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7207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Caves stacks and arches </a:t>
                      </a:r>
                      <a:r>
                        <a:rPr lang="en-GB" sz="9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weakness in the headland is eroded by hydraulic pressure, forming a cave.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is eroded further, until the cave erodes all the way through the headland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forming an arch.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roof of the arch has no support, so collapses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form a stack.</a:t>
                      </a: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824074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869783"/>
              </p:ext>
            </p:extLst>
          </p:nvPr>
        </p:nvGraphicFramePr>
        <p:xfrm>
          <a:off x="49517" y="241830"/>
          <a:ext cx="3020571" cy="2587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0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563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Background: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9168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Coastlines are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dynamic changing landscapes, which are affected by the action of the waves.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i="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Waves can have differing features; these features can influence the processes and landforms which may develop along our coastlines. </a:t>
                      </a:r>
                      <a:r>
                        <a:rPr lang="en-GB" sz="900" b="1" i="1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i="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Destructive waves can erode the coastline.</a:t>
                      </a:r>
                      <a:r>
                        <a:rPr lang="en-GB" sz="900" b="1" i="1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i="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Through erosion a number of distinctive coastal features can form. </a:t>
                      </a:r>
                      <a:r>
                        <a:rPr lang="en-GB" sz="900" b="1" i="1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(D, E, F)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i="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Further processes act on the coastline, leading to material being transported along the coastline. </a:t>
                      </a:r>
                      <a:r>
                        <a:rPr lang="en-GB" sz="900" b="1" i="1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i="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material will eventually be deposited leading to the formation of landforms such as spits.</a:t>
                      </a:r>
                      <a:r>
                        <a:rPr lang="en-GB" sz="900" b="1" i="1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i="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Coastal erosion can impact the landscape and the lives of people living in areas of coastal erosion.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i="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 strategies are used to reduce erosion.</a:t>
                      </a:r>
                      <a:r>
                        <a:rPr lang="en-GB" sz="900" b="1" i="1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i="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Often these strategies can be controversial. </a:t>
                      </a:r>
                      <a:r>
                        <a:rPr lang="en-GB" sz="900" b="1" i="1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594859"/>
              </p:ext>
            </p:extLst>
          </p:nvPr>
        </p:nvGraphicFramePr>
        <p:xfrm>
          <a:off x="3117927" y="5235920"/>
          <a:ext cx="5975104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279">
                  <a:extLst>
                    <a:ext uri="{9D8B030D-6E8A-4147-A177-3AD203B41FA5}">
                      <a16:colId xmlns:a16="http://schemas.microsoft.com/office/drawing/2014/main" val="2323459266"/>
                    </a:ext>
                  </a:extLst>
                </a:gridCol>
                <a:gridCol w="613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6337">
                  <a:extLst>
                    <a:ext uri="{9D8B030D-6E8A-4147-A177-3AD203B41FA5}">
                      <a16:colId xmlns:a16="http://schemas.microsoft.com/office/drawing/2014/main" val="3818112936"/>
                    </a:ext>
                  </a:extLst>
                </a:gridCol>
                <a:gridCol w="2247321">
                  <a:extLst>
                    <a:ext uri="{9D8B030D-6E8A-4147-A177-3AD203B41FA5}">
                      <a16:colId xmlns:a16="http://schemas.microsoft.com/office/drawing/2014/main" val="3098315190"/>
                    </a:ext>
                  </a:extLst>
                </a:gridCol>
              </a:tblGrid>
              <a:tr h="22807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study example: Holderness coast, </a:t>
                      </a:r>
                      <a:r>
                        <a:rPr lang="en-GB" sz="900" baseline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Mappleton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029">
                <a:tc gridSpan="2"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GB" sz="9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fastest eroding coastline in Europe, in east Yorkshire.</a:t>
                      </a: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GB" sz="10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936439"/>
                  </a:ext>
                </a:extLst>
              </a:tr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Reasons to</a:t>
                      </a:r>
                      <a:r>
                        <a:rPr lang="en-GB" sz="900" b="1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9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protect</a:t>
                      </a:r>
                      <a:r>
                        <a:rPr lang="en-GB" sz="900" b="1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900" b="1" i="1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(2)</a:t>
                      </a:r>
                      <a:endParaRPr lang="en-GB" sz="900" b="1" i="1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GB" sz="10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 strategies </a:t>
                      </a:r>
                      <a:r>
                        <a:rPr lang="en-GB" sz="900" b="1" i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Success </a:t>
                      </a:r>
                      <a:r>
                        <a:rPr lang="en-GB" sz="900" b="1" i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13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Rocks are made of soft rock (till), eroding at 2m per year.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The B1242 runs through </a:t>
                      </a:r>
                      <a:r>
                        <a:rPr lang="en-GB" sz="900" baseline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Mappleton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would be expensive to re-route.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GB" sz="10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R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ock </a:t>
                      </a:r>
                      <a:r>
                        <a:rPr lang="en-GB" sz="900" baseline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groyne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put in place to trap sediment being transported by longshore drift, creating a wider beach to absorb the power of the waves.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Rip-rap has been placed in front of the cliffs to absorb the wave energy.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Good – erosion in front of </a:t>
                      </a:r>
                      <a:r>
                        <a:rPr lang="en-GB" sz="900" baseline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Mappleton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 reduced, so the road has been saved.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Bad - beaches further south have been starved of sediment so erosion has increased e.g. at Great Cowden.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051504"/>
              </p:ext>
            </p:extLst>
          </p:nvPr>
        </p:nvGraphicFramePr>
        <p:xfrm>
          <a:off x="3128209" y="50874"/>
          <a:ext cx="2905287" cy="2242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337">
                  <a:extLst>
                    <a:ext uri="{9D8B030D-6E8A-4147-A177-3AD203B41FA5}">
                      <a16:colId xmlns:a16="http://schemas.microsoft.com/office/drawing/2014/main" val="2904597997"/>
                    </a:ext>
                  </a:extLst>
                </a:gridCol>
                <a:gridCol w="1937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61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9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r>
                        <a:rPr lang="en-GB" sz="9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coastal processes </a:t>
                      </a:r>
                      <a:r>
                        <a:rPr lang="en-GB" sz="900" b="1" i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(4)</a:t>
                      </a:r>
                      <a:endParaRPr lang="en-GB" sz="900" b="1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051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movement of sediment.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051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Deposition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waves drop the sediment they are transporting, either due to a loss of energy or change in direction of coastline.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051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Longshore drift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movement of sediment along the coastline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zig-zag motion, due to the wind &amp; swash occurring at an angle to the beach. 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448949"/>
                  </a:ext>
                </a:extLst>
              </a:tr>
              <a:tr h="34405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Weathering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Breaking down of rocks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physical and chemical processes.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21682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279536"/>
              </p:ext>
            </p:extLst>
          </p:nvPr>
        </p:nvGraphicFramePr>
        <p:xfrm>
          <a:off x="6097047" y="3328597"/>
          <a:ext cx="2986820" cy="1839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559">
                  <a:extLst>
                    <a:ext uri="{9D8B030D-6E8A-4147-A177-3AD203B41FA5}">
                      <a16:colId xmlns:a16="http://schemas.microsoft.com/office/drawing/2014/main" val="2154918052"/>
                    </a:ext>
                  </a:extLst>
                </a:gridCol>
                <a:gridCol w="2099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306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Coastal management </a:t>
                      </a:r>
                      <a:r>
                        <a:rPr lang="en-GB" sz="900" i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672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Hard engineering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i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Human-made structures that help to deal with coastal erosion, such</a:t>
                      </a:r>
                      <a:r>
                        <a:rPr lang="en-GB" sz="900" b="0" i="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GB" sz="900" b="1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GB" sz="9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 walls,</a:t>
                      </a:r>
                      <a:r>
                        <a:rPr lang="en-GB" sz="900" b="1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 reflect the waves energy back out to sea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en-GB" sz="900" b="1" baseline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Groynes</a:t>
                      </a:r>
                      <a:r>
                        <a:rPr lang="en-GB" sz="900" b="1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 trap longshore drift.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672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Soft engineering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Adaptions to work with nature, such as:</a:t>
                      </a:r>
                    </a:p>
                    <a:p>
                      <a:r>
                        <a:rPr lang="en-GB" sz="9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Managed retreat</a:t>
                      </a: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allowing the coast to erode and moving people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away.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46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A471AC5934984596652C01BEA8936A" ma:contentTypeVersion="17" ma:contentTypeDescription="Create a new document." ma:contentTypeScope="" ma:versionID="d9f8f79f2c777e84c599a42b416d74fd">
  <xsd:schema xmlns:xsd="http://www.w3.org/2001/XMLSchema" xmlns:xs="http://www.w3.org/2001/XMLSchema" xmlns:p="http://schemas.microsoft.com/office/2006/metadata/properties" xmlns:ns2="18999902-e0e1-46b9-8069-9040d1208bed" xmlns:ns3="936c6605-b322-41ae-92d4-b4baec53c1b0" targetNamespace="http://schemas.microsoft.com/office/2006/metadata/properties" ma:root="true" ma:fieldsID="5b1cacf470131f2553bb6c142ec2b233" ns2:_="" ns3:_="">
    <xsd:import namespace="18999902-e0e1-46b9-8069-9040d1208bed"/>
    <xsd:import namespace="936c6605-b322-41ae-92d4-b4baec53c1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99902-e0e1-46b9-8069-9040d1208b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a08bdaf-0691-4238-9328-b63d458f0b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c6605-b322-41ae-92d4-b4baec53c1b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8659fdb-c6cf-4a2b-9a69-1ace91dbd847}" ma:internalName="TaxCatchAll" ma:showField="CatchAllData" ma:web="936c6605-b322-41ae-92d4-b4baec53c1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36c6605-b322-41ae-92d4-b4baec53c1b0" xsi:nil="true"/>
    <lcf76f155ced4ddcb4097134ff3c332f xmlns="18999902-e0e1-46b9-8069-9040d1208be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EF2424F-ED9F-4A12-B74D-A29E6471A7A2}"/>
</file>

<file path=customXml/itemProps2.xml><?xml version="1.0" encoding="utf-8"?>
<ds:datastoreItem xmlns:ds="http://schemas.openxmlformats.org/officeDocument/2006/customXml" ds:itemID="{4F26F217-4039-446A-B3DC-568C3A7321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3FFE1C-D01A-4AA0-B663-7FE9E271765B}">
  <ds:schemaRefs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55c7439f-0a5c-42fa-8cab-06f52fe5ce69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22509</TotalTime>
  <Words>847</Words>
  <Application>Microsoft Office PowerPoint</Application>
  <PresentationFormat>On-screen Show (4:3)</PresentationFormat>
  <Paragraphs>95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Brittney Jackson</dc:creator>
  <cp:lastModifiedBy>Hamish Burton</cp:lastModifiedBy>
  <cp:revision>150</cp:revision>
  <cp:lastPrinted>2018-09-03T11:09:19Z</cp:lastPrinted>
  <dcterms:created xsi:type="dcterms:W3CDTF">2018-07-18T11:46:12Z</dcterms:created>
  <dcterms:modified xsi:type="dcterms:W3CDTF">2022-02-14T16:40:42Z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0x010100E7A471AC5934984596652C01BEA8936A</vt:lpwstr>
  </property>
  <property fmtid="{D5CDD505-2E9C-101B-9397-08002B2CF9AE}" pid="3" name="Order">
    <vt:r8>160800</vt:r8>
  </property>
</Properties>
</file>